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34"/>
  </p:notesMasterIdLst>
  <p:handoutMasterIdLst>
    <p:handoutMasterId r:id="rId35"/>
  </p:handoutMasterIdLst>
  <p:sldIdLst>
    <p:sldId id="295" r:id="rId2"/>
    <p:sldId id="290" r:id="rId3"/>
    <p:sldId id="310" r:id="rId4"/>
    <p:sldId id="304" r:id="rId5"/>
    <p:sldId id="306" r:id="rId6"/>
    <p:sldId id="305" r:id="rId7"/>
    <p:sldId id="307" r:id="rId8"/>
    <p:sldId id="308" r:id="rId9"/>
    <p:sldId id="323" r:id="rId10"/>
    <p:sldId id="299" r:id="rId11"/>
    <p:sldId id="320" r:id="rId12"/>
    <p:sldId id="300" r:id="rId13"/>
    <p:sldId id="321" r:id="rId14"/>
    <p:sldId id="322" r:id="rId15"/>
    <p:sldId id="315" r:id="rId16"/>
    <p:sldId id="313" r:id="rId17"/>
    <p:sldId id="292" r:id="rId18"/>
    <p:sldId id="312" r:id="rId19"/>
    <p:sldId id="297" r:id="rId20"/>
    <p:sldId id="309" r:id="rId21"/>
    <p:sldId id="298" r:id="rId22"/>
    <p:sldId id="302" r:id="rId23"/>
    <p:sldId id="303" r:id="rId24"/>
    <p:sldId id="301" r:id="rId25"/>
    <p:sldId id="294" r:id="rId26"/>
    <p:sldId id="316" r:id="rId27"/>
    <p:sldId id="314" r:id="rId28"/>
    <p:sldId id="317" r:id="rId29"/>
    <p:sldId id="324" r:id="rId30"/>
    <p:sldId id="325" r:id="rId31"/>
    <p:sldId id="291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0551" autoAdjust="0"/>
  </p:normalViewPr>
  <p:slideViewPr>
    <p:cSldViewPr snapToGrid="0" snapToObjects="1">
      <p:cViewPr varScale="1">
        <p:scale>
          <a:sx n="133" d="100"/>
          <a:sy n="133" d="100"/>
        </p:scale>
        <p:origin x="3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3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47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296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31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7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48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75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62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0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633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77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8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76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1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52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9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17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4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4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Kimberly Preece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95" y="1540682"/>
            <a:ext cx="7709488" cy="1927810"/>
          </a:xfrm>
        </p:spPr>
        <p:txBody>
          <a:bodyPr/>
          <a:lstStyle/>
          <a:p>
            <a:r>
              <a:rPr lang="en-US" dirty="0"/>
              <a:t>Java - JDBC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This Information GUI tab will be responsible for the input of customer order information.</a:t>
            </a:r>
          </a:p>
          <a:p>
            <a:r>
              <a:rPr lang="en-US" dirty="0"/>
              <a:t>It will also be responsible for Displaying the summary of the customers input order. </a:t>
            </a:r>
          </a:p>
          <a:p>
            <a:r>
              <a:rPr lang="en-US" dirty="0"/>
              <a:t>To do this we have defined our attributes, behaviors, and set up the Customer components.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4892" y="0"/>
            <a:ext cx="5553075" cy="686235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F120C-52E7-5FA2-30C9-5BD98CE58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635" y="38537"/>
            <a:ext cx="3451795" cy="257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F955C-02CA-E1D5-60CF-25A8D78DF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28" y="4719460"/>
            <a:ext cx="4293999" cy="2187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2EB93-90B0-040D-3F59-CED878F3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429" y="2608811"/>
            <a:ext cx="4293999" cy="21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9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 fontScale="92500"/>
          </a:bodyPr>
          <a:lstStyle/>
          <a:p>
            <a:r>
              <a:rPr lang="en-US" dirty="0"/>
              <a:t>When a customer creates an order, we need to be able to intake the information given and validate that information.</a:t>
            </a:r>
          </a:p>
          <a:p>
            <a:r>
              <a:rPr lang="en-US" dirty="0"/>
              <a:t>Here we take the input for width and length of their yard and calculate the cost based on the set price per square foot.</a:t>
            </a:r>
          </a:p>
          <a:p>
            <a:r>
              <a:rPr lang="en-US" dirty="0"/>
              <a:t>We also create a customer listing that gathers their name, address, width, and length of yard, to output to the “Summary” text area before submission.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III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4892" y="0"/>
            <a:ext cx="5553075" cy="686235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1497C7-FB1A-C478-D1C7-7EAF83FD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219" y="323934"/>
            <a:ext cx="5348419" cy="2018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29210-0547-ABBC-26AD-BAE5344C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18" y="2356116"/>
            <a:ext cx="5348419" cy="3398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C4C035-7F9A-AFEA-02DA-866269DBF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218" y="5754394"/>
            <a:ext cx="5348419" cy="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9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In this portion we have defined our getters and setters, collected the user input, and now we will display the collected information for the user before order submission.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IV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0E83C-DA52-39DD-67F4-504B09A4A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958" y="626432"/>
            <a:ext cx="3319649" cy="2943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4D6B7-C6CA-B894-478E-D92B668BB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958" y="3661371"/>
            <a:ext cx="3319649" cy="2732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85B21-428B-F44C-6D5D-53D16C88BC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574" y="160484"/>
            <a:ext cx="2233426" cy="2281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9B17BF-7C14-F3E9-8415-D2894D1752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8574" y="2442146"/>
            <a:ext cx="2233426" cy="2539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B3DF75-FD68-96C2-F3AC-25D00FA675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574" y="4982045"/>
            <a:ext cx="2233426" cy="18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8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After gathering all the information from users, we must validate that each field has met requirements.</a:t>
            </a:r>
          </a:p>
          <a:p>
            <a:r>
              <a:rPr lang="en-US" dirty="0"/>
              <a:t>To do this we have created a private Boolean named </a:t>
            </a:r>
            <a:r>
              <a:rPr lang="en-US" dirty="0" err="1"/>
              <a:t>validateInput</a:t>
            </a:r>
            <a:r>
              <a:rPr lang="en-US" dirty="0"/>
              <a:t>()</a:t>
            </a:r>
          </a:p>
          <a:p>
            <a:r>
              <a:rPr lang="en-US" dirty="0"/>
              <a:t>This will take the given input from each text field and assess the contents.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V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626" y="-4352"/>
            <a:ext cx="5553374" cy="686235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B637B9-D860-4649-0745-78B90E147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98" y="65811"/>
            <a:ext cx="5279852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12D36-F736-6D6A-1668-EF72E452A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797" y="3494811"/>
            <a:ext cx="5279852" cy="311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50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Each assessment is set up with a try-catch.</a:t>
            </a:r>
          </a:p>
          <a:p>
            <a:r>
              <a:rPr lang="en-US" dirty="0"/>
              <a:t>These try-catches will throw errors when input is missing, or incorrect characters are entered.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V Cont.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8626" y="-4352"/>
            <a:ext cx="5553374" cy="686235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404BC1-6259-8B91-50BD-4F906C2D5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63" y="59870"/>
            <a:ext cx="4482099" cy="2534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EBC935-231C-474F-36EA-14D396A94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263" y="2594862"/>
            <a:ext cx="4482099" cy="23154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B6CC05-BBCB-A7DA-A984-D529D1B6E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264" y="4873552"/>
            <a:ext cx="4482098" cy="18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6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Once the customer is satisfied with their inputs, they will: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Select the “Submit Order” button.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This button will call a reusable function (</a:t>
            </a:r>
            <a:r>
              <a:rPr lang="en-US" dirty="0" err="1"/>
              <a:t>submitOrder</a:t>
            </a:r>
            <a:r>
              <a:rPr lang="en-US" dirty="0"/>
              <a:t>()).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This function will gather the information, test the information for validation or “true” input.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Throw an exception when errors occur.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And if no errors, clear the screen for the next order.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VI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F3A8EF-C321-3596-17C3-B8B67FBD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698" y="1318542"/>
            <a:ext cx="4809527" cy="3915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B3F5A-BFB2-346E-985C-2BF17C79C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698" y="5234098"/>
            <a:ext cx="4809527" cy="1464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A957B-BC1A-2641-6576-C64406B1F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698" y="277240"/>
            <a:ext cx="4809527" cy="9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We have created the foundation and begun working on building the GUI.</a:t>
            </a:r>
          </a:p>
          <a:p>
            <a:r>
              <a:rPr lang="en-US" dirty="0"/>
              <a:t>Now it is time for us to implement more advanced methods and functions to correspond with our program.</a:t>
            </a:r>
          </a:p>
          <a:p>
            <a:r>
              <a:rPr lang="en-US" altLang="ja-JP" dirty="0"/>
              <a:t>The advances include radio buttons, menus, images, and icons.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Use of Advanced Controls</a:t>
            </a:r>
          </a:p>
        </p:txBody>
      </p:sp>
    </p:spTree>
    <p:extLst>
      <p:ext uri="{BB962C8B-B14F-4D97-AF65-F5344CB8AC3E}">
        <p14:creationId xmlns:p14="http://schemas.microsoft.com/office/powerpoint/2010/main" val="1564390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first step was to create a GUI </a:t>
            </a:r>
            <a:r>
              <a:rPr lang="en-US" dirty="0" err="1"/>
              <a:t>Jframe</a:t>
            </a:r>
            <a:r>
              <a:rPr lang="en-US" dirty="0"/>
              <a:t> consisting of the needed elements. These elements included:</a:t>
            </a:r>
          </a:p>
          <a:p>
            <a:r>
              <a:rPr lang="en-US" dirty="0"/>
              <a:t>Menu Bar – File, and Order</a:t>
            </a:r>
          </a:p>
          <a:p>
            <a:r>
              <a:rPr lang="en-US" dirty="0"/>
              <a:t>Submenus – File &gt; Exit, Order &gt; Submit Order &gt; Reset</a:t>
            </a:r>
          </a:p>
          <a:p>
            <a:r>
              <a:rPr lang="en-US" dirty="0"/>
              <a:t>Tab Bar – Information, Customer List, and Welcome</a:t>
            </a:r>
          </a:p>
          <a:p>
            <a:r>
              <a:rPr lang="en-US" dirty="0"/>
              <a:t>The Company Title and Text Labels</a:t>
            </a:r>
          </a:p>
          <a:p>
            <a:r>
              <a:rPr lang="en-US" dirty="0"/>
              <a:t>The corresponding Radio Buttons, and general Buttons.</a:t>
            </a:r>
          </a:p>
          <a:p>
            <a:r>
              <a:rPr lang="en-US" dirty="0"/>
              <a:t>The Icons (images)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1" y="230227"/>
            <a:ext cx="5127683" cy="583800"/>
          </a:xfrm>
        </p:spPr>
        <p:txBody>
          <a:bodyPr/>
          <a:lstStyle/>
          <a:p>
            <a:r>
              <a:rPr lang="en-US" dirty="0"/>
              <a:t>Advanced GUI Controls: Part 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FDC52-C447-7F74-94F2-5BD98EC47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98" y="1638142"/>
            <a:ext cx="4358927" cy="32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default image or icon is set to a dirt jpg. </a:t>
            </a:r>
          </a:p>
          <a:p>
            <a:r>
              <a:rPr lang="en-US" dirty="0"/>
              <a:t>If the Radio Button for grass is selected an </a:t>
            </a:r>
            <a:r>
              <a:rPr lang="en-US" dirty="0" err="1"/>
              <a:t>ActionPerformed</a:t>
            </a:r>
            <a:r>
              <a:rPr lang="en-US" dirty="0"/>
              <a:t> function is called to switch the Icon to a grass jpg.</a:t>
            </a:r>
          </a:p>
          <a:p>
            <a:r>
              <a:rPr lang="en-US" dirty="0"/>
              <a:t>If the gravel Radio Button is selected an </a:t>
            </a:r>
            <a:r>
              <a:rPr lang="en-US" dirty="0" err="1"/>
              <a:t>ActionPerformed</a:t>
            </a:r>
            <a:r>
              <a:rPr lang="en-US" dirty="0"/>
              <a:t> function is called to change the icon to a gravel jpg.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59" y="259533"/>
            <a:ext cx="5391092" cy="583800"/>
          </a:xfrm>
        </p:spPr>
        <p:txBody>
          <a:bodyPr/>
          <a:lstStyle/>
          <a:p>
            <a:r>
              <a:rPr lang="en-US" dirty="0"/>
              <a:t>Advanced GUI Controls: Part 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-4352"/>
            <a:ext cx="6096000" cy="686235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90C619-3797-6D40-691E-4BF91CEA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05" y="657311"/>
            <a:ext cx="3084843" cy="2243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9C6FCF-0E02-AFEC-0DAD-597218B9C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7311"/>
            <a:ext cx="2987299" cy="2242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E9061-AEED-2D68-29EF-8AB037BCD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032" y="3159125"/>
            <a:ext cx="5553937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9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 fontScale="92500"/>
          </a:bodyPr>
          <a:lstStyle/>
          <a:p>
            <a:r>
              <a:rPr lang="en-US" dirty="0"/>
              <a:t>The button requests “Next” and “Reset” were given </a:t>
            </a:r>
            <a:r>
              <a:rPr lang="en-US" dirty="0" err="1"/>
              <a:t>ActionPerformed</a:t>
            </a:r>
            <a:r>
              <a:rPr lang="en-US" dirty="0"/>
              <a:t> requests as well.</a:t>
            </a:r>
          </a:p>
          <a:p>
            <a:r>
              <a:rPr lang="en-US" dirty="0"/>
              <a:t>Each </a:t>
            </a:r>
            <a:r>
              <a:rPr lang="en-US" dirty="0" err="1"/>
              <a:t>ActionPerformed</a:t>
            </a:r>
            <a:r>
              <a:rPr lang="en-US" dirty="0"/>
              <a:t> was given a specific set of instructions to follow.</a:t>
            </a:r>
          </a:p>
          <a:p>
            <a:r>
              <a:rPr lang="en-US" dirty="0"/>
              <a:t>The Reset button simple calls a reusable function reset() that clears the screen and resets the data for new input.</a:t>
            </a:r>
          </a:p>
          <a:p>
            <a:r>
              <a:rPr lang="en-US" dirty="0"/>
              <a:t>We will also throw and error if a selection is not made before selecting the “Next” button.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59" y="259533"/>
            <a:ext cx="5391092" cy="583800"/>
          </a:xfrm>
        </p:spPr>
        <p:txBody>
          <a:bodyPr/>
          <a:lstStyle/>
          <a:p>
            <a:r>
              <a:rPr lang="en-US" dirty="0"/>
              <a:t>Advanced GUI Controls: Part III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-4352"/>
            <a:ext cx="6096000" cy="686235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90C619-3797-6D40-691E-4BF91CEA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158" y="144755"/>
            <a:ext cx="3084843" cy="22435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9C6FCF-0E02-AFEC-0DAD-597218B9C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48" y="145654"/>
            <a:ext cx="2987299" cy="22426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D0E12-D9F1-FD24-D97A-9BE9B9CF6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327" y="2388278"/>
            <a:ext cx="5611493" cy="1572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7CC14-2234-99D9-4AEF-D56F8D139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328" y="4734599"/>
            <a:ext cx="5611492" cy="2092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88908F-595A-098A-3C57-2790E8E9F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327" y="3961035"/>
            <a:ext cx="5611493" cy="74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10532281" cy="4495765"/>
          </a:xfrm>
        </p:spPr>
        <p:txBody>
          <a:bodyPr/>
          <a:lstStyle/>
          <a:p>
            <a:r>
              <a:rPr lang="en-US" altLang="ja-JP" dirty="0"/>
              <a:t>For this project, the focus was around building an OOP (Object Oriented Program) that utilizes the following practices:</a:t>
            </a:r>
          </a:p>
          <a:p>
            <a:r>
              <a:rPr lang="en-US" altLang="ja-JP" dirty="0"/>
              <a:t>Compose and Analyze problem requirements.</a:t>
            </a:r>
          </a:p>
          <a:p>
            <a:r>
              <a:rPr lang="en-US" altLang="ja-JP" dirty="0"/>
              <a:t>Design and test solution.</a:t>
            </a:r>
          </a:p>
          <a:p>
            <a:r>
              <a:rPr lang="en-US" altLang="ja-JP" dirty="0"/>
              <a:t>Specific problem resolution with console input/output.</a:t>
            </a:r>
          </a:p>
          <a:p>
            <a:r>
              <a:rPr lang="en-US" altLang="ja-JP" dirty="0"/>
              <a:t>GUI basic and advanced controls.</a:t>
            </a:r>
          </a:p>
          <a:p>
            <a:r>
              <a:rPr lang="en-US" altLang="ja-JP" dirty="0"/>
              <a:t>File and Database External Source processing.</a:t>
            </a:r>
          </a:p>
          <a:p>
            <a:r>
              <a:rPr lang="en-US" altLang="ja-JP" dirty="0"/>
              <a:t>Program Debugging.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We have built the foundation and begun building the general program.</a:t>
            </a:r>
          </a:p>
          <a:p>
            <a:r>
              <a:rPr lang="en-US" altLang="ja-JP" dirty="0"/>
              <a:t>Now the fun part of taking all the user input and creating our customer lists.</a:t>
            </a:r>
          </a:p>
          <a:p>
            <a:r>
              <a:rPr lang="en-US" altLang="ja-JP" dirty="0"/>
              <a:t>We will do this by using </a:t>
            </a:r>
            <a:r>
              <a:rPr lang="en-US" altLang="ja-JP" dirty="0" err="1"/>
              <a:t>ArrayLists</a:t>
            </a:r>
            <a:r>
              <a:rPr lang="en-US" altLang="ja-JP" dirty="0"/>
              <a:t> and </a:t>
            </a:r>
            <a:r>
              <a:rPr lang="en-US" altLang="ja-JP" dirty="0" err="1"/>
              <a:t>Jlists</a:t>
            </a:r>
            <a:r>
              <a:rPr lang="en-US" altLang="ja-JP" dirty="0"/>
              <a:t>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ArrayLists</a:t>
            </a:r>
            <a:r>
              <a:rPr lang="en-US" dirty="0"/>
              <a:t>, Tabs, and </a:t>
            </a:r>
            <a:r>
              <a:rPr lang="en-US" dirty="0" err="1"/>
              <a:t>Jlist</a:t>
            </a:r>
            <a:r>
              <a:rPr lang="en-US" dirty="0"/>
              <a:t> Controls</a:t>
            </a:r>
          </a:p>
        </p:txBody>
      </p:sp>
    </p:spTree>
    <p:extLst>
      <p:ext uri="{BB962C8B-B14F-4D97-AF65-F5344CB8AC3E}">
        <p14:creationId xmlns:p14="http://schemas.microsoft.com/office/powerpoint/2010/main" val="101639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230" y="1467438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customer list is responsible for reading and writing the customers input into text areas for Customer List and Customer Details.</a:t>
            </a:r>
          </a:p>
          <a:p>
            <a:r>
              <a:rPr lang="en-US" dirty="0"/>
              <a:t>This page is also responsible for loading customer data and deleting customer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ArrayLists</a:t>
            </a:r>
            <a:r>
              <a:rPr lang="en-US" dirty="0"/>
              <a:t>, Tabs, and </a:t>
            </a:r>
            <a:r>
              <a:rPr lang="en-US" dirty="0" err="1"/>
              <a:t>Jlist</a:t>
            </a:r>
            <a:r>
              <a:rPr lang="en-US" dirty="0"/>
              <a:t> Controls: Part 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D08B7-5B10-27F6-8117-0B2E52DB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63" y="1562227"/>
            <a:ext cx="5260798" cy="37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9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ArrayLists</a:t>
            </a:r>
            <a:r>
              <a:rPr lang="en-US" dirty="0"/>
              <a:t>, Tabs, and </a:t>
            </a:r>
            <a:r>
              <a:rPr lang="en-US" dirty="0" err="1"/>
              <a:t>Jlist</a:t>
            </a:r>
            <a:r>
              <a:rPr lang="en-US" dirty="0"/>
              <a:t> Controls: Part 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D6130F-5814-ACDB-BF6A-0CA4E174C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01" y="844688"/>
            <a:ext cx="4905722" cy="3750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C4A5BC-4FC6-97E7-F640-AC2B87931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99" y="4677070"/>
            <a:ext cx="4905723" cy="1223474"/>
          </a:xfrm>
          <a:prstGeom prst="rect">
            <a:avLst/>
          </a:prstGeom>
        </p:spPr>
      </p:pic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91DB1FD1-868F-E0FA-5FF5-D567294B3A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332" y="1459546"/>
            <a:ext cx="4862512" cy="4495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display the customers information, we are compiling an </a:t>
            </a:r>
            <a:r>
              <a:rPr lang="en-US" dirty="0" err="1"/>
              <a:t>ArrayList</a:t>
            </a:r>
            <a:r>
              <a:rPr lang="en-US" dirty="0"/>
              <a:t> that’s throws an </a:t>
            </a:r>
            <a:r>
              <a:rPr lang="en-US" dirty="0" err="1"/>
              <a:t>SQLException</a:t>
            </a:r>
            <a:r>
              <a:rPr lang="en-US" dirty="0"/>
              <a:t> when an error occurs. This improves the integrity and security of our data and system.</a:t>
            </a:r>
          </a:p>
          <a:p>
            <a:r>
              <a:rPr lang="en-US" dirty="0"/>
              <a:t>Steps taken include: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Creating the </a:t>
            </a:r>
            <a:r>
              <a:rPr lang="en-US" dirty="0" err="1"/>
              <a:t>ArrayList</a:t>
            </a:r>
            <a:r>
              <a:rPr lang="en-US" dirty="0"/>
              <a:t> to work with our Customer class.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Connecting to the Database (SQL) –Database comes later.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Create the customer object and load the attributes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the Order to the list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Close the connection – Close the connection we will add to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378105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557648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We created a separate function that can be called whenever needed (</a:t>
            </a:r>
            <a:r>
              <a:rPr lang="en-US" dirty="0" err="1"/>
              <a:t>loadCustomers</a:t>
            </a:r>
            <a:r>
              <a:rPr lang="en-US" dirty="0"/>
              <a:t>).</a:t>
            </a:r>
          </a:p>
          <a:p>
            <a:r>
              <a:rPr lang="en-US" dirty="0"/>
              <a:t>Next, we must gather the data the customer has loaded into the text field areas.</a:t>
            </a:r>
          </a:p>
          <a:p>
            <a:r>
              <a:rPr lang="en-US" dirty="0"/>
              <a:t>Then, the data will be copied over to the </a:t>
            </a:r>
            <a:r>
              <a:rPr lang="en-US" dirty="0" err="1"/>
              <a:t>DefaultListModel</a:t>
            </a:r>
            <a:r>
              <a:rPr lang="en-US" dirty="0"/>
              <a:t> for display.</a:t>
            </a:r>
          </a:p>
          <a:p>
            <a:r>
              <a:rPr lang="en-US" dirty="0"/>
              <a:t>Any errors, or invalidation, will throw an exception.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ArrayLists</a:t>
            </a:r>
            <a:r>
              <a:rPr lang="en-US" dirty="0"/>
              <a:t>, Tabs, and </a:t>
            </a:r>
            <a:r>
              <a:rPr lang="en-US" dirty="0" err="1"/>
              <a:t>Jlist</a:t>
            </a:r>
            <a:r>
              <a:rPr lang="en-US" dirty="0"/>
              <a:t> Controls: Part III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454B0-987F-EA1D-6852-11B4A943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55" y="2042108"/>
            <a:ext cx="5026014" cy="2944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FC378-A88B-BC13-B8FF-DFB891DA2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456" y="1226034"/>
            <a:ext cx="5026014" cy="77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47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“Delete Customer” button performs an </a:t>
            </a:r>
            <a:r>
              <a:rPr lang="en-US" dirty="0" err="1"/>
              <a:t>ActionPerformed</a:t>
            </a:r>
            <a:r>
              <a:rPr lang="en-US" dirty="0"/>
              <a:t> method to:</a:t>
            </a:r>
          </a:p>
          <a:p>
            <a:r>
              <a:rPr lang="en-US" dirty="0"/>
              <a:t>Gather information tied to the selection</a:t>
            </a:r>
          </a:p>
          <a:p>
            <a:r>
              <a:rPr lang="en-US" dirty="0"/>
              <a:t>Remove the information</a:t>
            </a:r>
          </a:p>
          <a:p>
            <a:r>
              <a:rPr lang="en-US" dirty="0"/>
              <a:t>Throw an exception when an error has occurred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ArrayLists</a:t>
            </a:r>
            <a:r>
              <a:rPr lang="en-US" dirty="0"/>
              <a:t>, Tabs, and </a:t>
            </a:r>
            <a:r>
              <a:rPr lang="en-US" dirty="0" err="1"/>
              <a:t>Jlist</a:t>
            </a:r>
            <a:r>
              <a:rPr lang="en-US" dirty="0"/>
              <a:t> Controls: Part IV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2D08B7-5B10-27F6-8117-0B2E52DB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584" y="57558"/>
            <a:ext cx="4123755" cy="3089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A7CF52-C42E-1713-4439-1F1CA7073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436" y="3209000"/>
            <a:ext cx="5050050" cy="31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58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We have built the framework (GUI), we have gathered the collected user input, we have created our </a:t>
            </a:r>
            <a:r>
              <a:rPr lang="en-US" dirty="0" err="1"/>
              <a:t>ArrayList</a:t>
            </a:r>
            <a:r>
              <a:rPr lang="en-US" dirty="0"/>
              <a:t> and </a:t>
            </a:r>
            <a:r>
              <a:rPr lang="en-US" dirty="0" err="1"/>
              <a:t>Jlists</a:t>
            </a:r>
            <a:endParaRPr lang="en-US" dirty="0"/>
          </a:p>
          <a:p>
            <a:r>
              <a:rPr lang="en-US" altLang="ja-JP" dirty="0"/>
              <a:t>Now we need to create a database to read and write to.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to Databases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Here we have created the connection to the database by:</a:t>
            </a:r>
          </a:p>
          <a:p>
            <a:r>
              <a:rPr lang="en-US" dirty="0"/>
              <a:t>Defining the Database Name</a:t>
            </a:r>
          </a:p>
          <a:p>
            <a:r>
              <a:rPr lang="en-US" dirty="0"/>
              <a:t>Setting the Location of the Database</a:t>
            </a:r>
          </a:p>
          <a:p>
            <a:r>
              <a:rPr lang="en-US" dirty="0"/>
              <a:t>Providing the </a:t>
            </a:r>
            <a:r>
              <a:rPr lang="en-US" dirty="0" err="1"/>
              <a:t>UserName</a:t>
            </a:r>
            <a:endParaRPr lang="en-US" dirty="0"/>
          </a:p>
          <a:p>
            <a:r>
              <a:rPr lang="en-US" dirty="0"/>
              <a:t>Providing the Password –Password has been changed for privacy.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to Databases: Part 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66E16-3F89-96C6-64AF-485F772B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559" y="2319703"/>
            <a:ext cx="4029805" cy="22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7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Here we will gather the information by: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Connection to the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Pulling data from the </a:t>
            </a:r>
            <a:r>
              <a:rPr lang="en-US" dirty="0" err="1"/>
              <a:t>ArrayList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Defining the data, we wish to insert into the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Executing a </a:t>
            </a:r>
            <a:r>
              <a:rPr lang="en-US" dirty="0" err="1"/>
              <a:t>preparedStatement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Closing the connection to the Database</a:t>
            </a:r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to Databases: Part 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682DE1-2535-F8AF-F819-D4464C14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504" y="1373743"/>
            <a:ext cx="4997916" cy="410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9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“Delete Customer” button performs an </a:t>
            </a:r>
            <a:r>
              <a:rPr lang="en-US" dirty="0" err="1"/>
              <a:t>ActionPerformed</a:t>
            </a:r>
            <a:r>
              <a:rPr lang="en-US" dirty="0"/>
              <a:t> method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Connect to the Database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Pull the </a:t>
            </a:r>
            <a:r>
              <a:rPr lang="en-US" dirty="0" err="1"/>
              <a:t>CustomerID</a:t>
            </a:r>
            <a:r>
              <a:rPr lang="en-US" dirty="0"/>
              <a:t> from the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Delete or remove the data associated with that </a:t>
            </a:r>
            <a:r>
              <a:rPr lang="en-US" dirty="0" err="1"/>
              <a:t>CustomerID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Close the connection to the Database.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and Writing to Databases: Part III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A9F471-7F1E-9A47-881D-588E107D7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412" y="1852121"/>
            <a:ext cx="4242100" cy="32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40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We have built the program to: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Gather input from users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Output the information to users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Execute calculations for cost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Transfer the data to an SQL database 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Modify data as needed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85F4D-D366-3C8D-FB59-DEFFD15E1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832" y="3256495"/>
            <a:ext cx="4380603" cy="3334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C10509-A1C8-3E4B-EA3E-2F87293B1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175" y="207019"/>
            <a:ext cx="4401260" cy="30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49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To begin building our program we need to first lay the foundation.</a:t>
            </a:r>
          </a:p>
          <a:p>
            <a:r>
              <a:rPr lang="en-US" dirty="0"/>
              <a:t>In the foundation we will create a wireframe and UML diagram to understand the requirements of our project.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Foundation of our Project</a:t>
            </a:r>
          </a:p>
        </p:txBody>
      </p:sp>
    </p:spTree>
    <p:extLst>
      <p:ext uri="{BB962C8B-B14F-4D97-AF65-F5344CB8AC3E}">
        <p14:creationId xmlns:p14="http://schemas.microsoft.com/office/powerpoint/2010/main" val="3839581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Challenges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dirty="0"/>
              <a:t>The only challenges I came across when working with the GUI is keeping up with the different areas I needed to include code. </a:t>
            </a:r>
          </a:p>
          <a:p>
            <a:r>
              <a:rPr lang="en-US" altLang="ja-JP" dirty="0"/>
              <a:t>It was a challenge to differentiate between what areas needed modified when things were added or removed.</a:t>
            </a:r>
          </a:p>
          <a:p>
            <a:r>
              <a:rPr lang="en-US" altLang="ja-JP" dirty="0"/>
              <a:t>This was made slightly easier by naming components relevant to there functions.</a:t>
            </a:r>
            <a:endParaRPr lang="ja-JP" alt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10019" y="2474614"/>
            <a:ext cx="4585854" cy="3093953"/>
          </a:xfrm>
        </p:spPr>
        <p:txBody>
          <a:bodyPr>
            <a:normAutofit/>
          </a:bodyPr>
          <a:lstStyle/>
          <a:p>
            <a:r>
              <a:rPr lang="en-US" dirty="0"/>
              <a:t>SQL is an amazing databank system to work with.</a:t>
            </a:r>
          </a:p>
          <a:p>
            <a:r>
              <a:rPr lang="en-US" dirty="0"/>
              <a:t>I find it quite easy to work with as well.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657C-79E1-B190-1928-CD6BEF55A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3"/>
            <a:ext cx="4433046" cy="703135"/>
          </a:xfrm>
        </p:spPr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D80FA-C9B6-ED28-EB87-3A85D44EFA1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610019" y="1623779"/>
            <a:ext cx="4433046" cy="703135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90867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Conclusion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4585854" cy="309395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/>
              <a:t>Building the Java GUI with Apache NetBeans was a very fun experience. With Java being on of the leading industry languages it was interesting to learn different methods and techniques to build this program.</a:t>
            </a:r>
          </a:p>
          <a:p>
            <a:r>
              <a:rPr lang="en-US" altLang="ja-JP" dirty="0"/>
              <a:t>I will be expanding to work with Java not only to build GUIs in ANT but to build in Linux, OS, Android, and Web applications.</a:t>
            </a:r>
            <a:endParaRPr lang="ja-JP" alt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78F30852-7324-B342-92E6-181AD0A5705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932749" y="2474615"/>
            <a:ext cx="4585854" cy="30939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Building, connecting, and revising databases is a skill most employees are looking for when hiring software developers, engineers, analyst, and programmers. To be able to learn and work on this skill has been truly wonderful. </a:t>
            </a:r>
          </a:p>
          <a:p>
            <a:r>
              <a:rPr lang="en-US" dirty="0"/>
              <a:t>I will be continuing to work with databases with Java and other languages.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F657C-79E1-B190-1928-CD6BEF55A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D80FA-C9B6-ED28-EB87-3A85D44EFA13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B6C32-A61A-4511-A893-C906C3EB8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Skills Obtained</a:t>
            </a:r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F821308F-1337-4FEE-858F-F0061220BE5C}"/>
              </a:ext>
            </a:extLst>
          </p:cNvPr>
          <p:cNvSpPr txBox="1">
            <a:spLocks/>
          </p:cNvSpPr>
          <p:nvPr/>
        </p:nvSpPr>
        <p:spPr>
          <a:xfrm>
            <a:off x="4197275" y="2124991"/>
            <a:ext cx="3789517" cy="3093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Designing GUI’s in Java </a:t>
            </a:r>
          </a:p>
          <a:p>
            <a:r>
              <a:rPr lang="en-US" altLang="ja-JP" dirty="0"/>
              <a:t>Designing Classes using UML</a:t>
            </a:r>
          </a:p>
          <a:p>
            <a:r>
              <a:rPr lang="en-US" altLang="ja-JP" dirty="0"/>
              <a:t>Using three-tier development</a:t>
            </a:r>
          </a:p>
          <a:p>
            <a:r>
              <a:rPr lang="en-US" altLang="ja-JP" dirty="0"/>
              <a:t>Using Java syntax</a:t>
            </a:r>
          </a:p>
          <a:p>
            <a:r>
              <a:rPr lang="en-US" altLang="ja-JP" dirty="0"/>
              <a:t>Debugging applications</a:t>
            </a:r>
          </a:p>
          <a:p>
            <a:r>
              <a:rPr lang="en-US" altLang="ja-JP" dirty="0"/>
              <a:t>Database implantation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8365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build from Wireframe Diagram: Part 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EB3604-BE18-4F03-6E52-82B1E4DE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950" y="1588798"/>
            <a:ext cx="5009024" cy="3676052"/>
          </a:xfrm>
          <a:prstGeom prst="rect">
            <a:avLst/>
          </a:prstGeom>
        </p:spPr>
      </p:pic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589D9B7F-797B-DA75-691E-D30B9CCD399C}"/>
              </a:ext>
            </a:extLst>
          </p:cNvPr>
          <p:cNvSpPr txBox="1">
            <a:spLocks/>
          </p:cNvSpPr>
          <p:nvPr/>
        </p:nvSpPr>
        <p:spPr>
          <a:xfrm>
            <a:off x="826230" y="1455136"/>
            <a:ext cx="4862614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first step is to lay the foundation of our design.</a:t>
            </a:r>
          </a:p>
          <a:p>
            <a:r>
              <a:rPr lang="en-US" dirty="0"/>
              <a:t>To do this we have created a layout of our GUI design in Visio Wireframe.</a:t>
            </a:r>
          </a:p>
          <a:p>
            <a:r>
              <a:rPr lang="en-US" dirty="0"/>
              <a:t>This design displays what our first tab “Welcome” should look like.  </a:t>
            </a:r>
          </a:p>
          <a:p>
            <a:r>
              <a:rPr lang="en-US" dirty="0"/>
              <a:t>This tab will be responsible for allowing the user to choose between a gravel or grass yard. </a:t>
            </a:r>
          </a:p>
        </p:txBody>
      </p:sp>
    </p:spTree>
    <p:extLst>
      <p:ext uri="{BB962C8B-B14F-4D97-AF65-F5344CB8AC3E}">
        <p14:creationId xmlns:p14="http://schemas.microsoft.com/office/powerpoint/2010/main" val="294592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430534"/>
            <a:ext cx="4862614" cy="44957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second step is to create a layout of our second tab “Information”.</a:t>
            </a:r>
          </a:p>
          <a:p>
            <a:r>
              <a:rPr lang="en-US" dirty="0"/>
              <a:t>This tab is responsible for letting the customer input their information and create an order for landscaping.</a:t>
            </a:r>
          </a:p>
          <a:p>
            <a:r>
              <a:rPr lang="en-US" dirty="0"/>
              <a:t>The tab will give the customer a Summary of their order and details in a Text Area located on the right, before they submit their order.</a:t>
            </a:r>
          </a:p>
          <a:p>
            <a:r>
              <a:rPr lang="en-US" dirty="0"/>
              <a:t>It will also give the customer a chance to cancel the information they have chosen to input.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build from Wireframe Diagram: Part 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A7FFE-E886-269F-8CC8-31E22016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576" y="1594533"/>
            <a:ext cx="5417771" cy="38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5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third step is to add our third tab “Customer List”.</a:t>
            </a:r>
          </a:p>
          <a:p>
            <a:r>
              <a:rPr lang="en-US" dirty="0"/>
              <a:t>This tab will be responsible for displaying customer information and details. </a:t>
            </a:r>
          </a:p>
          <a:p>
            <a:r>
              <a:rPr lang="en-US" dirty="0"/>
              <a:t>It will also be responsible for deleting customer orders.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build from Wireframe Diagram: Part III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4BF2F4-CB08-C542-5CFC-0E7B41F6F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085" y="1551894"/>
            <a:ext cx="5130754" cy="37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4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The final step in creating the layout of our project is to create a UML Diagram.</a:t>
            </a:r>
          </a:p>
          <a:p>
            <a:r>
              <a:rPr lang="en-US" dirty="0"/>
              <a:t>This diagram details what we will need for our project. </a:t>
            </a:r>
          </a:p>
          <a:p>
            <a:r>
              <a:rPr lang="en-US" dirty="0"/>
              <a:t>What information we may need from the customer.</a:t>
            </a:r>
          </a:p>
          <a:p>
            <a:r>
              <a:rPr lang="en-US" dirty="0"/>
              <a:t>What information we need to read, write, and extract from our database.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build from Wireframe Diagram: Part IV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86D27-DF2F-DE3D-BBF0-A04D98E5F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221" y="1966369"/>
            <a:ext cx="5420481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209" y="3530253"/>
            <a:ext cx="6049528" cy="2826095"/>
          </a:xfrm>
        </p:spPr>
        <p:txBody>
          <a:bodyPr>
            <a:normAutofit/>
          </a:bodyPr>
          <a:lstStyle/>
          <a:p>
            <a:r>
              <a:rPr lang="en-US" dirty="0"/>
              <a:t>Now that we have laid the foundation of our program, it is time to begin building.</a:t>
            </a:r>
          </a:p>
          <a:p>
            <a:r>
              <a:rPr lang="en-US" altLang="ja-JP" dirty="0"/>
              <a:t>In this section we focus on creating the GUI </a:t>
            </a:r>
            <a:r>
              <a:rPr lang="en-US" altLang="ja-JP" dirty="0" err="1"/>
              <a:t>Jframes</a:t>
            </a:r>
            <a:r>
              <a:rPr lang="en-US" altLang="ja-JP" dirty="0"/>
              <a:t> and adding the necessary label, text, buttons, and text areas. </a:t>
            </a:r>
          </a:p>
          <a:p>
            <a:r>
              <a:rPr lang="en-US" altLang="ja-JP" dirty="0"/>
              <a:t>We also get our code ready to intake customer input and display customer information.</a:t>
            </a:r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GUI in Apache </a:t>
            </a:r>
            <a:r>
              <a:rPr lang="en-US" dirty="0" err="1"/>
              <a:t>Netbeans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4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263" y="1266516"/>
            <a:ext cx="4862614" cy="4495765"/>
          </a:xfrm>
        </p:spPr>
        <p:txBody>
          <a:bodyPr>
            <a:normAutofit/>
          </a:bodyPr>
          <a:lstStyle/>
          <a:p>
            <a:r>
              <a:rPr lang="en-US" dirty="0"/>
              <a:t>Let’s start by creating the Landscaping class.</a:t>
            </a:r>
          </a:p>
          <a:p>
            <a:r>
              <a:rPr lang="en-US" dirty="0"/>
              <a:t>This class will create our </a:t>
            </a:r>
            <a:r>
              <a:rPr lang="en-US" dirty="0" err="1"/>
              <a:t>DefaultListModel</a:t>
            </a:r>
            <a:r>
              <a:rPr lang="en-US" dirty="0"/>
              <a:t> based on our Customer components</a:t>
            </a:r>
          </a:p>
          <a:p>
            <a:r>
              <a:rPr lang="en-US" dirty="0"/>
              <a:t>Set the square foot cost for grass and gravel</a:t>
            </a:r>
          </a:p>
          <a:p>
            <a:r>
              <a:rPr lang="en-US" dirty="0"/>
              <a:t>Set the location of our GUI frame</a:t>
            </a:r>
          </a:p>
          <a:p>
            <a:r>
              <a:rPr lang="en-US" dirty="0"/>
              <a:t>Call the components to action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Input and Output: Part I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34892" y="0"/>
            <a:ext cx="5553075" cy="686235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90B835-62A5-A9A6-FB23-BFB203B0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746" y="1681182"/>
            <a:ext cx="5141365" cy="32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50951"/>
      </p:ext>
    </p:extLst>
  </p:cSld>
  <p:clrMapOvr>
    <a:masterClrMapping/>
  </p:clrMapOvr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362</TotalTime>
  <Words>1822</Words>
  <Application>Microsoft Office PowerPoint</Application>
  <PresentationFormat>Widescreen</PresentationFormat>
  <Paragraphs>187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Meiryo UI</vt:lpstr>
      <vt:lpstr>MingLiU</vt:lpstr>
      <vt:lpstr>Arial</vt:lpstr>
      <vt:lpstr>Calibri</vt:lpstr>
      <vt:lpstr>Wingdings</vt:lpstr>
      <vt:lpstr>Bold Tech</vt:lpstr>
      <vt:lpstr>Java - JDBC</vt:lpstr>
      <vt:lpstr>Introduction</vt:lpstr>
      <vt:lpstr>Setting the Foundation of our Project</vt:lpstr>
      <vt:lpstr>GUI build from Wireframe Diagram: Part I</vt:lpstr>
      <vt:lpstr>GUI build from Wireframe Diagram: Part II</vt:lpstr>
      <vt:lpstr>GUI build from Wireframe Diagram: Part III</vt:lpstr>
      <vt:lpstr>GUI build from Wireframe Diagram: Part IV</vt:lpstr>
      <vt:lpstr>Building the GUI in Apache Netbeans</vt:lpstr>
      <vt:lpstr>GUI Input and Output: Part I</vt:lpstr>
      <vt:lpstr>GUI Input and Output: Part II</vt:lpstr>
      <vt:lpstr>GUI Input and Output: Part III</vt:lpstr>
      <vt:lpstr>GUI Input and Output: Part IV</vt:lpstr>
      <vt:lpstr>GUI Input and Output: Part V</vt:lpstr>
      <vt:lpstr>GUI Input and Output: Part V Cont.</vt:lpstr>
      <vt:lpstr>GUI Input and Output: Part VI</vt:lpstr>
      <vt:lpstr>GUI Use of Advanced Controls</vt:lpstr>
      <vt:lpstr>Advanced GUI Controls: Part I</vt:lpstr>
      <vt:lpstr>Advanced GUI Controls: Part II</vt:lpstr>
      <vt:lpstr>Advanced GUI Controls: Part III</vt:lpstr>
      <vt:lpstr>ArrayLists, Tabs, and Jlist Controls</vt:lpstr>
      <vt:lpstr>ArrayLists, Tabs, and Jlist Controls: Part I</vt:lpstr>
      <vt:lpstr>ArrayLists, Tabs, and Jlist Controls: Part II</vt:lpstr>
      <vt:lpstr>ArrayLists, Tabs, and Jlist Controls: Part III</vt:lpstr>
      <vt:lpstr>ArrayLists, Tabs, and Jlist Controls: Part IV</vt:lpstr>
      <vt:lpstr>Reading and Writing to Databases</vt:lpstr>
      <vt:lpstr>Reading and Writing to Databases: Part I</vt:lpstr>
      <vt:lpstr>Reading and Writing to Databases: Part II</vt:lpstr>
      <vt:lpstr>Reading and Writing to Databases: Part III</vt:lpstr>
      <vt:lpstr>Result</vt:lpstr>
      <vt:lpstr>Challenges</vt:lpstr>
      <vt:lpstr>Conclusion</vt:lpstr>
      <vt:lpstr>Career Skills Obtained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- JDBC</dc:title>
  <dc:creator>Ryan Preece</dc:creator>
  <cp:lastModifiedBy>Ryan Preece</cp:lastModifiedBy>
  <cp:revision>1</cp:revision>
  <dcterms:created xsi:type="dcterms:W3CDTF">2022-06-18T15:39:29Z</dcterms:created>
  <dcterms:modified xsi:type="dcterms:W3CDTF">2022-06-18T21:42:27Z</dcterms:modified>
</cp:coreProperties>
</file>